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Gill Sans"/>
      <p:regular r:id="rId41"/>
      <p:bold r:id="rId42"/>
    </p:embeddedFont>
    <p:embeddedFont>
      <p:font typeface="Century Gothic"/>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ECF1F6-CE0F-463C-BB24-65950081ECFD}">
  <a:tblStyle styleId="{A4ECF1F6-CE0F-463C-BB24-65950081EC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9A5E624-19E8-42F7-9343-A71AB25D27D1}"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GillSans-bold.fntdata"/><Relationship Id="rId41" Type="http://schemas.openxmlformats.org/officeDocument/2006/relationships/font" Target="fonts/GillSans-regular.fntdata"/><Relationship Id="rId22" Type="http://schemas.openxmlformats.org/officeDocument/2006/relationships/slide" Target="slides/slide16.xml"/><Relationship Id="rId44" Type="http://schemas.openxmlformats.org/officeDocument/2006/relationships/font" Target="fonts/CenturyGothic-bold.fntdata"/><Relationship Id="rId21" Type="http://schemas.openxmlformats.org/officeDocument/2006/relationships/slide" Target="slides/slide15.xml"/><Relationship Id="rId43" Type="http://schemas.openxmlformats.org/officeDocument/2006/relationships/font" Target="fonts/CenturyGothic-regular.fntdata"/><Relationship Id="rId24" Type="http://schemas.openxmlformats.org/officeDocument/2006/relationships/slide" Target="slides/slide18.xml"/><Relationship Id="rId46" Type="http://schemas.openxmlformats.org/officeDocument/2006/relationships/font" Target="fonts/CenturyGothic-boldItalic.fntdata"/><Relationship Id="rId23" Type="http://schemas.openxmlformats.org/officeDocument/2006/relationships/slide" Target="slides/slide17.xml"/><Relationship Id="rId45" Type="http://schemas.openxmlformats.org/officeDocument/2006/relationships/font" Target="fonts/CenturyGothic-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81" name="Google Shape;1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296" name="Google Shape;29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03" name="Google Shape;303;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31" name="Google Shape;331;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344" name="Google Shape;344;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359" name="Google Shape;359;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376" name="Google Shape;376;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391" name="Google Shape;391;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397" name="Google Shape;39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188" name="Google Shape;188;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408" name="Google Shape;40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427" name="Google Shape;427;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441" name="Google Shape;44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452" name="Google Shape;45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c24087e3d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c24087e3d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c24087e3d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c24087e3d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196" name="Google Shape;196;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2352e25ac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c2352e25a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c2352e25ac_0_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c2352e25a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c2352e25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c2352e25ac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25" name="Google Shape;52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04" name="Google Shape;204;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61" name="Google Shape;261;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269" name="Google Shape;269;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277" name="Google Shape;277;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284" name="Google Shape;284;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291" name="Google Shape;2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4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8" name="Google Shape;98;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9" name="Google Shape;99;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00" name="Google Shape;100;p16"/>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1" name="Shape 101"/>
        <p:cNvGrpSpPr/>
        <p:nvPr/>
      </p:nvGrpSpPr>
      <p:grpSpPr>
        <a:xfrm>
          <a:off x="0" y="0"/>
          <a:ext cx="0" cy="0"/>
          <a:chOff x="0" y="0"/>
          <a:chExt cx="0" cy="0"/>
        </a:xfrm>
      </p:grpSpPr>
      <p:sp>
        <p:nvSpPr>
          <p:cNvPr id="102" name="Google Shape;102;p17"/>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03" name="Google Shape;103;p17"/>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04" name="Google Shape;104;p17"/>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05" name="Google Shape;105;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6" name="Google Shape;106;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7" name="Google Shape;107;p17"/>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8" name="Google Shape;108;p17"/>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11" name="Google Shape;111;p1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13" name="Google Shape;113;p18"/>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14" name="Shape 114"/>
        <p:cNvGrpSpPr/>
        <p:nvPr/>
      </p:nvGrpSpPr>
      <p:grpSpPr>
        <a:xfrm>
          <a:off x="0" y="0"/>
          <a:ext cx="0" cy="0"/>
          <a:chOff x="0" y="0"/>
          <a:chExt cx="0" cy="0"/>
        </a:xfrm>
      </p:grpSpPr>
      <p:sp>
        <p:nvSpPr>
          <p:cNvPr id="115" name="Google Shape;115;p19"/>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6" name="Google Shape;116;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7" name="Google Shape;117;p19"/>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8" name="Google Shape;118;p19"/>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19" name="Google Shape;119;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0" name="Google Shape;120;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1" name="Google Shape;121;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3" name="Google Shape;123;p19"/>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4" name="Google Shape;124;p19"/>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25" name="Shape 125"/>
        <p:cNvGrpSpPr/>
        <p:nvPr/>
      </p:nvGrpSpPr>
      <p:grpSpPr>
        <a:xfrm>
          <a:off x="0" y="0"/>
          <a:ext cx="0" cy="0"/>
          <a:chOff x="0" y="0"/>
          <a:chExt cx="0" cy="0"/>
        </a:xfrm>
      </p:grpSpPr>
      <p:sp>
        <p:nvSpPr>
          <p:cNvPr id="126" name="Google Shape;126;p20"/>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7" name="Google Shape;127;p20"/>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33" name="Shape 133"/>
        <p:cNvGrpSpPr/>
        <p:nvPr/>
      </p:nvGrpSpPr>
      <p:grpSpPr>
        <a:xfrm>
          <a:off x="0" y="0"/>
          <a:ext cx="0" cy="0"/>
          <a:chOff x="0" y="0"/>
          <a:chExt cx="0" cy="0"/>
        </a:xfrm>
      </p:grpSpPr>
      <p:sp>
        <p:nvSpPr>
          <p:cNvPr id="134" name="Google Shape;134;p2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35" name="Google Shape;135;p21"/>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36" name="Google Shape;136;p2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7" name="Google Shape;137;p2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8" name="Google Shape;138;p21"/>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9" name="Google Shape;139;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0" name="Google Shape;140;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1" name="Shape 141"/>
        <p:cNvGrpSpPr/>
        <p:nvPr/>
      </p:nvGrpSpPr>
      <p:grpSpPr>
        <a:xfrm>
          <a:off x="0" y="0"/>
          <a:ext cx="0" cy="0"/>
          <a:chOff x="0" y="0"/>
          <a:chExt cx="0" cy="0"/>
        </a:xfrm>
      </p:grpSpPr>
      <p:sp>
        <p:nvSpPr>
          <p:cNvPr id="142" name="Google Shape;142;p2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43" name="Google Shape;143;p2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44" name="Google Shape;144;p2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45" name="Google Shape;145;p22"/>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6" name="Google Shape;146;p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7" name="Google Shape;147;p2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48" name="Shape 148"/>
        <p:cNvGrpSpPr/>
        <p:nvPr/>
      </p:nvGrpSpPr>
      <p:grpSpPr>
        <a:xfrm>
          <a:off x="0" y="0"/>
          <a:ext cx="0" cy="0"/>
          <a:chOff x="0" y="0"/>
          <a:chExt cx="0" cy="0"/>
        </a:xfrm>
      </p:grpSpPr>
      <p:sp>
        <p:nvSpPr>
          <p:cNvPr id="149" name="Google Shape;149;p2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50" name="Google Shape;150;p23"/>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51" name="Google Shape;151;p23"/>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52" name="Google Shape;152;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53" name="Google Shape;153;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56" name="Google Shape;156;p24"/>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7" name="Google Shape;157;p24"/>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58" name="Shape 158"/>
        <p:cNvGrpSpPr/>
        <p:nvPr/>
      </p:nvGrpSpPr>
      <p:grpSpPr>
        <a:xfrm>
          <a:off x="0" y="0"/>
          <a:ext cx="0" cy="0"/>
          <a:chOff x="0" y="0"/>
          <a:chExt cx="0" cy="0"/>
        </a:xfrm>
      </p:grpSpPr>
      <p:sp>
        <p:nvSpPr>
          <p:cNvPr id="159" name="Google Shape;159;p25"/>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 name="Google Shape;160;p25"/>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1" name="Google Shape;161;p25"/>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64" name="Google Shape;164;p26"/>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5" name="Google Shape;165;p26"/>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6" name="Google Shape;166;p26"/>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7" name="Google Shape;167;p26"/>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68" name="Google Shape;168;p26"/>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69" name="Google Shape;169;p26"/>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0" name="Google Shape;170;p26"/>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73" name="Google Shape;173;p27"/>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74" name="Google Shape;174;p27"/>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27"/>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76" name="Google Shape;176;p27"/>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77" name="Shape 177"/>
        <p:cNvGrpSpPr/>
        <p:nvPr/>
      </p:nvGrpSpPr>
      <p:grpSpPr>
        <a:xfrm>
          <a:off x="0" y="0"/>
          <a:ext cx="0" cy="0"/>
          <a:chOff x="0" y="0"/>
          <a:chExt cx="0" cy="0"/>
        </a:xfrm>
      </p:grpSpPr>
      <p:pic>
        <p:nvPicPr>
          <p:cNvPr id="178" name="Google Shape;178;p28"/>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5"/>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94" name="Google Shape;94;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5" name="Google Shape;95;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projects" TargetMode="Externa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4.png"/><Relationship Id="rId4" Type="http://schemas.openxmlformats.org/officeDocument/2006/relationships/image" Target="../media/image54.png"/><Relationship Id="rId5"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openmainframeproject.org/news/podcast" TargetMode="External"/><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51.png"/><Relationship Id="rId7"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community.openmainframeproject.org/" TargetMode="External"/><Relationship Id="rId4" Type="http://schemas.openxmlformats.org/officeDocument/2006/relationships/hyperlink" Target="https://events.linuxfoundation.org/open-mainframe-summit" TargetMode="External"/><Relationship Id="rId5" Type="http://schemas.openxmlformats.org/officeDocument/2006/relationships/hyperlink" Target="https://slack.openmainframeproject.org/" TargetMode="External"/><Relationship Id="rId6" Type="http://schemas.openxmlformats.org/officeDocument/2006/relationships/image" Target="../media/image50.png"/><Relationship Id="rId7" Type="http://schemas.openxmlformats.org/officeDocument/2006/relationships/image" Target="../media/image53.png"/><Relationship Id="rId8"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60.png"/><Relationship Id="rId5" Type="http://schemas.openxmlformats.org/officeDocument/2006/relationships/image" Target="../media/image58.png"/><Relationship Id="rId6" Type="http://schemas.openxmlformats.org/officeDocument/2006/relationships/image" Target="../media/image59.png"/></Relationships>
</file>

<file path=ppt/slides/_rels/slide23.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7.jpg"/><Relationship Id="rId4" Type="http://schemas.openxmlformats.org/officeDocument/2006/relationships/hyperlink" Target="http://www.openmainframeproject.org/" TargetMode="External"/><Relationship Id="rId9" Type="http://schemas.openxmlformats.org/officeDocument/2006/relationships/hyperlink" Target="https://joinnow.openmainframeproject.org" TargetMode="External"/><Relationship Id="rId5" Type="http://schemas.openxmlformats.org/officeDocument/2006/relationships/hyperlink" Target="https://www.openmainframeproject.org/projects" TargetMode="External"/><Relationship Id="rId6" Type="http://schemas.openxmlformats.org/officeDocument/2006/relationships/hyperlink" Target="https://www.openmainframeproject.org/about/join" TargetMode="External"/><Relationship Id="rId7" Type="http://schemas.openxmlformats.org/officeDocument/2006/relationships/hyperlink" Target="mailto:membership@openmainframeproject.com" TargetMode="External"/><Relationship Id="rId8" Type="http://schemas.openxmlformats.org/officeDocument/2006/relationships/hyperlink" Target="mailto:membership@openmainframeproject.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hyperlink" Target="https://www.openmainframeproject.org/projects/zowe/conformance" TargetMode="External"/><Relationship Id="rId4" Type="http://schemas.openxmlformats.org/officeDocument/2006/relationships/image" Target="../media/image69.png"/><Relationship Id="rId5"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5" Type="http://schemas.openxmlformats.org/officeDocument/2006/relationships/hyperlink" Target="https://events.linuxfoundation.org/about/communit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6.jpg"/><Relationship Id="rId9"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9.png"/><Relationship Id="rId8"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184" name="Google Shape;184;p29"/>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8"/>
          <p:cNvSpPr txBox="1"/>
          <p:nvPr/>
        </p:nvSpPr>
        <p:spPr>
          <a:xfrm>
            <a:off x="0" y="0"/>
            <a:ext cx="23190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299" name="Google Shape;299;p3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00" name="Google Shape;300;p38"/>
          <p:cNvPicPr preferRelativeResize="0"/>
          <p:nvPr/>
        </p:nvPicPr>
        <p:blipFill>
          <a:blip r:embed="rId4">
            <a:alphaModFix/>
          </a:blip>
          <a:stretch>
            <a:fillRect/>
          </a:stretch>
        </p:blipFill>
        <p:spPr>
          <a:xfrm>
            <a:off x="2319110" y="0"/>
            <a:ext cx="6824889" cy="4717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06" name="Google Shape;306;p39"/>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07" name="Google Shape;307;p39"/>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08" name="Google Shape;308;p39"/>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09" name="Google Shape;309;p39"/>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10" name="Google Shape;310;p39"/>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11" name="Google Shape;311;p39"/>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12" name="Google Shape;312;p39"/>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13" name="Google Shape;313;p39"/>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14" name="Google Shape;314;p39"/>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15" name="Google Shape;315;p39"/>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16" name="Google Shape;316;p3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22" name="Google Shape;322;p40"/>
          <p:cNvPicPr preferRelativeResize="0"/>
          <p:nvPr/>
        </p:nvPicPr>
        <p:blipFill>
          <a:blip r:embed="rId3">
            <a:alphaModFix/>
          </a:blip>
          <a:stretch>
            <a:fillRect/>
          </a:stretch>
        </p:blipFill>
        <p:spPr>
          <a:xfrm>
            <a:off x="0" y="0"/>
            <a:ext cx="9144001" cy="5170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1"/>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28" name="Google Shape;328;p41"/>
          <p:cNvPicPr preferRelativeResize="0"/>
          <p:nvPr/>
        </p:nvPicPr>
        <p:blipFill>
          <a:blip r:embed="rId3">
            <a:alphaModFix/>
          </a:blip>
          <a:stretch>
            <a:fillRect/>
          </a:stretch>
        </p:blipFill>
        <p:spPr>
          <a:xfrm>
            <a:off x="0" y="0"/>
            <a:ext cx="9144004" cy="50750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334" name="Google Shape;334;p42"/>
          <p:cNvGrpSpPr/>
          <p:nvPr/>
        </p:nvGrpSpPr>
        <p:grpSpPr>
          <a:xfrm>
            <a:off x="282053" y="678896"/>
            <a:ext cx="8579894" cy="3569557"/>
            <a:chOff x="1243931" y="678925"/>
            <a:chExt cx="7879414" cy="3312199"/>
          </a:xfrm>
        </p:grpSpPr>
        <p:sp>
          <p:nvSpPr>
            <p:cNvPr id="335" name="Google Shape;335;p42"/>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36" name="Google Shape;336;p42"/>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37" name="Google Shape;337;p42"/>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38" name="Google Shape;338;p42"/>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339" name="Google Shape;339;p42"/>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sz="1100"/>
            </a:p>
          </p:txBody>
        </p:sp>
        <p:sp>
          <p:nvSpPr>
            <p:cNvPr id="340" name="Google Shape;340;p42"/>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20000</a:t>
              </a:r>
              <a:r>
                <a:rPr b="1" lang="en-US" sz="1100">
                  <a:solidFill>
                    <a:schemeClr val="dk1"/>
                  </a:solidFill>
                  <a:latin typeface="Gill Sans"/>
                  <a:ea typeface="Gill Sans"/>
                  <a:cs typeface="Gill Sans"/>
                  <a:sym typeface="Gill Sans"/>
                </a:rPr>
                <a:t>+ Commits, 200+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 Zowe Conformant offerings</a:t>
              </a:r>
              <a:endParaRPr b="1" sz="1100">
                <a:solidFill>
                  <a:schemeClr val="dk1"/>
                </a:solidFill>
                <a:latin typeface="Gill Sans"/>
                <a:ea typeface="Gill Sans"/>
                <a:cs typeface="Gill Sans"/>
                <a:sym typeface="Gill Sans"/>
              </a:endParaRPr>
            </a:p>
          </p:txBody>
        </p:sp>
        <p:pic>
          <p:nvPicPr>
            <p:cNvPr id="341" name="Google Shape;341;p42"/>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347" name="Google Shape;347;p43"/>
          <p:cNvGrpSpPr/>
          <p:nvPr/>
        </p:nvGrpSpPr>
        <p:grpSpPr>
          <a:xfrm>
            <a:off x="282050" y="915101"/>
            <a:ext cx="8579897" cy="3333352"/>
            <a:chOff x="282050" y="915101"/>
            <a:chExt cx="8579897" cy="3333352"/>
          </a:xfrm>
        </p:grpSpPr>
        <p:sp>
          <p:nvSpPr>
            <p:cNvPr id="348" name="Google Shape;348;p43"/>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49" name="Google Shape;349;p43"/>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50" name="Google Shape;350;p43"/>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51" name="Google Shape;351;p43"/>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352" name="Google Shape;352;p43"/>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353" name="Google Shape;353;p43"/>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354" name="Google Shape;354;p43"/>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355" name="Google Shape;355;p43"/>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356" name="Google Shape;356;p43"/>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362" name="Google Shape;362;p44"/>
          <p:cNvGrpSpPr/>
          <p:nvPr/>
        </p:nvGrpSpPr>
        <p:grpSpPr>
          <a:xfrm>
            <a:off x="282050" y="1107125"/>
            <a:ext cx="8579976" cy="3141460"/>
            <a:chOff x="282050" y="1107125"/>
            <a:chExt cx="8579976" cy="3141460"/>
          </a:xfrm>
        </p:grpSpPr>
        <p:grpSp>
          <p:nvGrpSpPr>
            <p:cNvPr id="363" name="Google Shape;363;p44"/>
            <p:cNvGrpSpPr/>
            <p:nvPr/>
          </p:nvGrpSpPr>
          <p:grpSpPr>
            <a:xfrm>
              <a:off x="282050" y="1107125"/>
              <a:ext cx="8579975" cy="3141460"/>
              <a:chOff x="282050" y="1107125"/>
              <a:chExt cx="8579975" cy="3141460"/>
            </a:xfrm>
          </p:grpSpPr>
          <p:grpSp>
            <p:nvGrpSpPr>
              <p:cNvPr id="364" name="Google Shape;364;p44"/>
              <p:cNvGrpSpPr/>
              <p:nvPr/>
            </p:nvGrpSpPr>
            <p:grpSpPr>
              <a:xfrm>
                <a:off x="282050" y="2188534"/>
                <a:ext cx="8579975" cy="2060051"/>
                <a:chOff x="282050" y="2188534"/>
                <a:chExt cx="8579975" cy="2060051"/>
              </a:xfrm>
            </p:grpSpPr>
            <p:sp>
              <p:nvSpPr>
                <p:cNvPr id="365" name="Google Shape;365;p44"/>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66" name="Google Shape;366;p44"/>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67" name="Google Shape;367;p44"/>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368" name="Google Shape;368;p44"/>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369" name="Google Shape;369;p44"/>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370" name="Google Shape;370;p44"/>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1700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in less than 3 months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1.7k stars and 300+ forks in less than 3 months,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371" name="Google Shape;371;p44"/>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372" name="Google Shape;372;p44"/>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373" name="Google Shape;373;p44"/>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379" name="Google Shape;379;p45"/>
          <p:cNvGrpSpPr/>
          <p:nvPr/>
        </p:nvGrpSpPr>
        <p:grpSpPr>
          <a:xfrm>
            <a:off x="282050" y="1028675"/>
            <a:ext cx="8579975" cy="3219910"/>
            <a:chOff x="282050" y="1028675"/>
            <a:chExt cx="8579975" cy="3219910"/>
          </a:xfrm>
        </p:grpSpPr>
        <p:grpSp>
          <p:nvGrpSpPr>
            <p:cNvPr id="380" name="Google Shape;380;p45"/>
            <p:cNvGrpSpPr/>
            <p:nvPr/>
          </p:nvGrpSpPr>
          <p:grpSpPr>
            <a:xfrm>
              <a:off x="282050" y="2188534"/>
              <a:ext cx="8579975" cy="2060051"/>
              <a:chOff x="282050" y="2188534"/>
              <a:chExt cx="8579975" cy="2060051"/>
            </a:xfrm>
          </p:grpSpPr>
          <p:sp>
            <p:nvSpPr>
              <p:cNvPr id="381" name="Google Shape;381;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82" name="Google Shape;382;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83" name="Google Shape;383;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384" name="Google Shape;384;p45"/>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385" name="Google Shape;385;p45"/>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386" name="Google Shape;386;p45"/>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387" name="Google Shape;387;p45"/>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6"/>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394" name="Google Shape;394;p46"/>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00" name="Google Shape;400;p47"/>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01" name="Google Shape;401;p47"/>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02" name="Google Shape;402;p47"/>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03" name="Google Shape;403;p47"/>
          <p:cNvGrpSpPr/>
          <p:nvPr/>
        </p:nvGrpSpPr>
        <p:grpSpPr>
          <a:xfrm>
            <a:off x="879958" y="4525041"/>
            <a:ext cx="2910942" cy="381009"/>
            <a:chOff x="879958" y="4525041"/>
            <a:chExt cx="2910942" cy="381009"/>
          </a:xfrm>
        </p:grpSpPr>
        <p:pic>
          <p:nvPicPr>
            <p:cNvPr id="404" name="Google Shape;404;p47"/>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05" name="Google Shape;405;p47"/>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0"/>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191" name="Google Shape;191;p30"/>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192" name="Google Shape;192;p30"/>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411" name="Google Shape;411;p4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412" name="Google Shape;412;p48"/>
          <p:cNvSpPr txBox="1"/>
          <p:nvPr/>
        </p:nvSpPr>
        <p:spPr>
          <a:xfrm>
            <a:off x="21525" y="2666525"/>
            <a:ext cx="4404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4">
                  <a:extLst>
                    <a:ext uri="{A12FA001-AC4F-418D-AE19-62706E023703}">
                      <ahyp:hlinkClr val="tx"/>
                    </a:ext>
                  </a:extLst>
                </a:hlinkClick>
              </a:rPr>
              <a:t>https://events.linuxfoundation.org/open-mainframe-summit</a:t>
            </a:r>
            <a:endParaRPr b="0" i="0" sz="1400" u="none" cap="none" strike="noStrike">
              <a:solidFill>
                <a:srgbClr val="000000"/>
              </a:solidFill>
              <a:latin typeface="Gill Sans"/>
              <a:ea typeface="Gill Sans"/>
              <a:cs typeface="Gill Sans"/>
              <a:sym typeface="Gill Sans"/>
            </a:endParaRPr>
          </a:p>
        </p:txBody>
      </p:sp>
      <p:sp>
        <p:nvSpPr>
          <p:cNvPr id="413" name="Google Shape;413;p48"/>
          <p:cNvSpPr txBox="1"/>
          <p:nvPr/>
        </p:nvSpPr>
        <p:spPr>
          <a:xfrm>
            <a:off x="680350" y="44897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5">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414" name="Google Shape;414;p48"/>
          <p:cNvPicPr preferRelativeResize="0"/>
          <p:nvPr/>
        </p:nvPicPr>
        <p:blipFill rotWithShape="1">
          <a:blip r:embed="rId6">
            <a:alphaModFix/>
          </a:blip>
          <a:srcRect b="0" l="0" r="0" t="0"/>
          <a:stretch/>
        </p:blipFill>
        <p:spPr>
          <a:xfrm>
            <a:off x="1524313" y="3172027"/>
            <a:ext cx="1399325" cy="1399325"/>
          </a:xfrm>
          <a:prstGeom prst="rect">
            <a:avLst/>
          </a:prstGeom>
          <a:noFill/>
          <a:ln>
            <a:noFill/>
          </a:ln>
        </p:spPr>
      </p:pic>
      <p:pic>
        <p:nvPicPr>
          <p:cNvPr id="415" name="Google Shape;415;p48"/>
          <p:cNvPicPr preferRelativeResize="0"/>
          <p:nvPr/>
        </p:nvPicPr>
        <p:blipFill>
          <a:blip r:embed="rId7">
            <a:alphaModFix/>
          </a:blip>
          <a:stretch>
            <a:fillRect/>
          </a:stretch>
        </p:blipFill>
        <p:spPr>
          <a:xfrm>
            <a:off x="935163" y="922025"/>
            <a:ext cx="2577625" cy="1047150"/>
          </a:xfrm>
          <a:prstGeom prst="rect">
            <a:avLst/>
          </a:prstGeom>
          <a:noFill/>
          <a:ln>
            <a:noFill/>
          </a:ln>
        </p:spPr>
      </p:pic>
      <p:pic>
        <p:nvPicPr>
          <p:cNvPr id="416" name="Google Shape;416;p48"/>
          <p:cNvPicPr preferRelativeResize="0"/>
          <p:nvPr/>
        </p:nvPicPr>
        <p:blipFill>
          <a:blip r:embed="rId8">
            <a:alphaModFix/>
          </a:blip>
          <a:stretch>
            <a:fillRect/>
          </a:stretch>
        </p:blipFill>
        <p:spPr>
          <a:xfrm>
            <a:off x="4554188" y="847875"/>
            <a:ext cx="4370423" cy="3195774"/>
          </a:xfrm>
          <a:prstGeom prst="rect">
            <a:avLst/>
          </a:prstGeom>
          <a:noFill/>
          <a:ln>
            <a:noFill/>
          </a:ln>
        </p:spPr>
      </p:pic>
      <p:sp>
        <p:nvSpPr>
          <p:cNvPr id="417" name="Google Shape;417;p48"/>
          <p:cNvSpPr txBox="1"/>
          <p:nvPr/>
        </p:nvSpPr>
        <p:spPr>
          <a:xfrm>
            <a:off x="537300" y="2069625"/>
            <a:ext cx="3263700" cy="86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22 – 23, 2021</a:t>
            </a:r>
            <a:endParaRPr b="1" sz="1700"/>
          </a:p>
          <a:p>
            <a:pPr indent="0" lvl="0" marL="0" rtl="0" algn="ctr">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21" name="Shape 421"/>
        <p:cNvGrpSpPr/>
        <p:nvPr/>
      </p:nvGrpSpPr>
      <p:grpSpPr>
        <a:xfrm>
          <a:off x="0" y="0"/>
          <a:ext cx="0" cy="0"/>
          <a:chOff x="0" y="0"/>
          <a:chExt cx="0" cy="0"/>
        </a:xfrm>
      </p:grpSpPr>
      <p:graphicFrame>
        <p:nvGraphicFramePr>
          <p:cNvPr id="422" name="Google Shape;422;p49"/>
          <p:cNvGraphicFramePr/>
          <p:nvPr/>
        </p:nvGraphicFramePr>
        <p:xfrm>
          <a:off x="295400" y="64400"/>
          <a:ext cx="3000000" cy="3000000"/>
        </p:xfrm>
        <a:graphic>
          <a:graphicData uri="http://schemas.openxmlformats.org/drawingml/2006/table">
            <a:tbl>
              <a:tblPr>
                <a:noFill/>
                <a:tableStyleId>{A4ECF1F6-CE0F-463C-BB24-65950081ECFD}</a:tableStyleId>
              </a:tblPr>
              <a:tblGrid>
                <a:gridCol w="1275475"/>
                <a:gridCol w="1383950"/>
                <a:gridCol w="1819275"/>
                <a:gridCol w="1246825"/>
                <a:gridCol w="1431775"/>
                <a:gridCol w="14317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300+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30,000+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423" name="Google Shape;423;p49"/>
          <p:cNvPicPr preferRelativeResize="0"/>
          <p:nvPr/>
        </p:nvPicPr>
        <p:blipFill>
          <a:blip r:embed="rId3">
            <a:alphaModFix/>
          </a:blip>
          <a:stretch>
            <a:fillRect/>
          </a:stretch>
        </p:blipFill>
        <p:spPr>
          <a:xfrm>
            <a:off x="0" y="1532807"/>
            <a:ext cx="9143998" cy="361068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0"/>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430" name="Google Shape;430;p50"/>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431" name="Google Shape;431;p50"/>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432" name="Google Shape;432;p50"/>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433" name="Google Shape;433;p50"/>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434" name="Google Shape;434;p50"/>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435" name="Google Shape;435;p50"/>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Community discussion and collaboration - both virtually and at regional events.</a:t>
            </a:r>
            <a:endParaRPr/>
          </a:p>
        </p:txBody>
      </p:sp>
      <p:sp>
        <p:nvSpPr>
          <p:cNvPr id="436" name="Google Shape;436;p50"/>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18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437" name="Google Shape;437;p50"/>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a:p>
        </p:txBody>
      </p:sp>
      <p:sp>
        <p:nvSpPr>
          <p:cNvPr id="438" name="Google Shape;438;p5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descr="12c copy" id="443" name="Google Shape;443;p51"/>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444" name="Google Shape;444;p51"/>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5" name="Google Shape;445;p51"/>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6" name="Google Shape;446;p51"/>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19075" lvl="0" marL="231775" marR="0" rtl="0" algn="l">
              <a:lnSpc>
                <a:spcPct val="100000"/>
              </a:lnSpc>
              <a:spcBef>
                <a:spcPts val="0"/>
              </a:spcBef>
              <a:spcAft>
                <a:spcPts val="0"/>
              </a:spcAft>
              <a:buClr>
                <a:schemeClr val="dk1"/>
              </a:buClr>
              <a:buSzPts val="1600"/>
              <a:buFont typeface="Arial"/>
              <a:buChar char="•"/>
            </a:pPr>
            <a:r>
              <a:rPr b="0" i="0" lang="en-US" sz="1600" u="none" cap="none" strike="noStrike">
                <a:solidFill>
                  <a:schemeClr val="dk1"/>
                </a:solidFill>
                <a:latin typeface="Gill Sans"/>
                <a:ea typeface="Gill Sans"/>
                <a:cs typeface="Gill Sans"/>
                <a:sym typeface="Gill Sans"/>
              </a:rPr>
              <a:t>Find out more and subscribe to our newsletter at </a:t>
            </a:r>
            <a:r>
              <a:rPr b="0" i="0" lang="en-US" sz="1600" u="sng" cap="none" strike="noStrike">
                <a:solidFill>
                  <a:schemeClr val="hlink"/>
                </a:solidFill>
                <a:latin typeface="Gill Sans"/>
                <a:ea typeface="Gill Sans"/>
                <a:cs typeface="Gill Sans"/>
                <a:sym typeface="Gill Sans"/>
                <a:hlinkClick r:id="rId4"/>
              </a:rPr>
              <a:t>www.openmainframeproject.org</a:t>
            </a:r>
            <a:endParaRPr sz="1800"/>
          </a:p>
          <a:p>
            <a:pPr indent="-219075" lvl="0" marL="231775" marR="0" rtl="0" algn="l">
              <a:lnSpc>
                <a:spcPct val="100000"/>
              </a:lnSpc>
              <a:spcBef>
                <a:spcPts val="720"/>
              </a:spcBef>
              <a:spcAft>
                <a:spcPts val="0"/>
              </a:spcAft>
              <a:buClr>
                <a:schemeClr val="dk1"/>
              </a:buClr>
              <a:buSzPts val="1600"/>
              <a:buFont typeface="Arial"/>
              <a:buChar char="•"/>
            </a:pPr>
            <a:r>
              <a:rPr lang="en-US" sz="1600"/>
              <a:t>Discover and participate in any of our 16 hosted projects and working groups at </a:t>
            </a:r>
            <a:r>
              <a:rPr lang="en-US" sz="1600" u="sng">
                <a:solidFill>
                  <a:schemeClr val="hlink"/>
                </a:solidFill>
                <a:hlinkClick r:id="rId5"/>
              </a:rPr>
              <a:t>https://www.openmainframeproject.org/projects</a:t>
            </a:r>
            <a:r>
              <a:rPr lang="en-US" sz="1600"/>
              <a:t> </a:t>
            </a:r>
            <a:endParaRPr sz="1600"/>
          </a:p>
          <a:p>
            <a:pPr indent="-219075" lvl="0" marL="231775" marR="0" rtl="0" algn="l">
              <a:lnSpc>
                <a:spcPct val="100000"/>
              </a:lnSpc>
              <a:spcBef>
                <a:spcPts val="720"/>
              </a:spcBef>
              <a:spcAft>
                <a:spcPts val="0"/>
              </a:spcAft>
              <a:buClr>
                <a:schemeClr val="dk1"/>
              </a:buClr>
              <a:buSzPts val="1600"/>
              <a:buFont typeface="Arial"/>
              <a:buChar char="•"/>
            </a:pPr>
            <a:r>
              <a:rPr lang="en-US" sz="1600"/>
              <a:t>O</a:t>
            </a:r>
            <a:r>
              <a:rPr b="0" i="0" lang="en-US" sz="1600" u="none" cap="none" strike="noStrike">
                <a:solidFill>
                  <a:schemeClr val="dk1"/>
                </a:solidFill>
                <a:latin typeface="Gill Sans"/>
                <a:ea typeface="Gill Sans"/>
                <a:cs typeface="Gill Sans"/>
                <a:sym typeface="Gill Sans"/>
              </a:rPr>
              <a:t>rganizational membership opportunities at </a:t>
            </a:r>
            <a:r>
              <a:rPr b="0" i="0" lang="en-US" sz="1600" u="sng" cap="none" strike="noStrike">
                <a:solidFill>
                  <a:schemeClr val="hlink"/>
                </a:solidFill>
                <a:latin typeface="Gill Sans"/>
                <a:ea typeface="Gill Sans"/>
                <a:cs typeface="Gill Sans"/>
                <a:sym typeface="Gill Sans"/>
                <a:hlinkClick r:id="rId6"/>
              </a:rPr>
              <a:t>https://www.openmainframeproject.org/about/join</a:t>
            </a:r>
            <a:r>
              <a:rPr b="0" i="0" lang="en-US" sz="1600" u="none" cap="none" strike="noStrike">
                <a:solidFill>
                  <a:schemeClr val="dk1"/>
                </a:solidFill>
                <a:latin typeface="Gill Sans"/>
                <a:ea typeface="Gill Sans"/>
                <a:cs typeface="Gill Sans"/>
                <a:sym typeface="Gill Sans"/>
              </a:rPr>
              <a:t> or email at </a:t>
            </a:r>
            <a:r>
              <a:rPr b="0" i="0" lang="en-US" sz="1600" u="sng" cap="none" strike="noStrike">
                <a:solidFill>
                  <a:schemeClr val="hlink"/>
                </a:solidFill>
                <a:latin typeface="Gill Sans"/>
                <a:ea typeface="Gill Sans"/>
                <a:cs typeface="Gill Sans"/>
                <a:sym typeface="Gill Sans"/>
                <a:hlinkClick r:id="rId7"/>
              </a:rPr>
              <a:t>membership@openmainframe</a:t>
            </a:r>
            <a:r>
              <a:rPr lang="en-US" sz="1600" u="sng">
                <a:solidFill>
                  <a:schemeClr val="hlink"/>
                </a:solidFill>
                <a:hlinkClick r:id="rId8"/>
              </a:rPr>
              <a:t>project.com</a:t>
            </a:r>
            <a:r>
              <a:rPr lang="en-US" sz="1600"/>
              <a:t> </a:t>
            </a:r>
            <a:endParaRPr sz="1600"/>
          </a:p>
          <a:p>
            <a:pPr indent="-158750" lvl="1" marL="742950" marR="0" rtl="0" algn="l">
              <a:lnSpc>
                <a:spcPct val="100000"/>
              </a:lnSpc>
              <a:spcBef>
                <a:spcPts val="720"/>
              </a:spcBef>
              <a:spcAft>
                <a:spcPts val="0"/>
              </a:spcAft>
              <a:buSzPts val="1600"/>
              <a:buChar char="–"/>
            </a:pPr>
            <a:r>
              <a:rPr lang="en-US" sz="1600"/>
              <a:t>If you are ready to pursue corporate members, complete the paperwork at </a:t>
            </a:r>
            <a:r>
              <a:rPr lang="en-US" sz="1600" u="sng">
                <a:solidFill>
                  <a:schemeClr val="hlink"/>
                </a:solidFill>
                <a:hlinkClick r:id="rId9"/>
              </a:rPr>
              <a:t>https://joinnow.openmainframeproject.org</a:t>
            </a:r>
            <a:r>
              <a:rPr lang="en-US" sz="1600"/>
              <a:t> </a:t>
            </a:r>
            <a:endParaRPr sz="1800"/>
          </a:p>
        </p:txBody>
      </p:sp>
      <p:pic>
        <p:nvPicPr>
          <p:cNvPr descr="OpenMainframe_Logo_Pantone.png" id="447" name="Google Shape;447;p51"/>
          <p:cNvPicPr preferRelativeResize="0"/>
          <p:nvPr/>
        </p:nvPicPr>
        <p:blipFill rotWithShape="1">
          <a:blip r:embed="rId10">
            <a:alphaModFix/>
          </a:blip>
          <a:srcRect b="0" l="0" r="0" t="0"/>
          <a:stretch/>
        </p:blipFill>
        <p:spPr>
          <a:xfrm>
            <a:off x="8307388" y="100013"/>
            <a:ext cx="469899" cy="519112"/>
          </a:xfrm>
          <a:prstGeom prst="rect">
            <a:avLst/>
          </a:prstGeom>
          <a:noFill/>
          <a:ln>
            <a:noFill/>
          </a:ln>
        </p:spPr>
      </p:pic>
      <p:sp>
        <p:nvSpPr>
          <p:cNvPr id="448" name="Google Shape;448;p51"/>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449" name="Google Shape;449;p5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2"/>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461" name="Google Shape;461;p53"/>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467" name="Google Shape;467;p5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474" name="Google Shape;474;p5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aims to be a leader in driving the technical vision of open source on mainframe</a:t>
            </a:r>
            <a:endParaRPr/>
          </a:p>
          <a:p>
            <a:pPr indent="-355600" lvl="0" marL="457200" rtl="0" algn="l">
              <a:spcBef>
                <a:spcPts val="0"/>
              </a:spcBef>
              <a:spcAft>
                <a:spcPts val="0"/>
              </a:spcAft>
              <a:buSzPts val="2000"/>
              <a:buChar char="➔"/>
            </a:pPr>
            <a:r>
              <a:rPr lang="en-US"/>
              <a:t>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480" name="Google Shape;480;p56"/>
          <p:cNvSpPr txBox="1"/>
          <p:nvPr>
            <p:ph idx="1" type="body"/>
          </p:nvPr>
        </p:nvSpPr>
        <p:spPr>
          <a:xfrm>
            <a:off x="317500" y="943425"/>
            <a:ext cx="552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400"/>
              <a:t>The Zowe Conformance Program aims to give users the confidence that when they use a product, app, or distribution that leverages Zowe they can expect a high level of common functionality, interoperability and user experience.  </a:t>
            </a:r>
            <a:endParaRPr sz="1400"/>
          </a:p>
          <a:p>
            <a:pPr indent="0" lvl="0" marL="0" rtl="0" algn="l">
              <a:spcBef>
                <a:spcPts val="400"/>
              </a:spcBef>
              <a:spcAft>
                <a:spcPts val="0"/>
              </a:spcAft>
              <a:buClr>
                <a:schemeClr val="dk1"/>
              </a:buClr>
              <a:buSzPts val="1100"/>
              <a:buFont typeface="Arial"/>
              <a:buNone/>
            </a:pPr>
            <a:r>
              <a:rPr lang="en-US" sz="1400"/>
              <a:t>Conformance provides Independent Software Vendors (ISVs), System Integrators (SIs) and end users greater confidence that their software will behave as expected. Just like Zowe, the Conformance program will continue to evolve and is being developed by committers and contributors in the community. The Zowe Conformance Program is administered by the Open Mainframe Project.</a:t>
            </a:r>
            <a:endParaRPr sz="1400"/>
          </a:p>
          <a:p>
            <a:pPr indent="0" lvl="0" marL="0" rtl="0" algn="l">
              <a:spcBef>
                <a:spcPts val="400"/>
              </a:spcBef>
              <a:spcAft>
                <a:spcPts val="0"/>
              </a:spcAft>
              <a:buNone/>
            </a:pPr>
            <a:r>
              <a:rPr lang="en-US" sz="1400"/>
              <a:t>All vendors are invited to submit conformance testing results for review and approval by the Open Mainframe Project. If your company provides software based on Zowe, we encourage you to get certified today.</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400"/>
              <a:t>More details at </a:t>
            </a:r>
            <a:r>
              <a:rPr lang="en-US" sz="1400" u="sng">
                <a:solidFill>
                  <a:schemeClr val="hlink"/>
                </a:solidFill>
                <a:hlinkClick r:id="rId3"/>
              </a:rPr>
              <a:t>https://www.openmainframeproject.org/projects/zowe/conformance</a:t>
            </a:r>
            <a:r>
              <a:rPr lang="en-US" sz="1400"/>
              <a:t> </a:t>
            </a:r>
            <a:endParaRPr sz="1400"/>
          </a:p>
          <a:p>
            <a:pPr indent="0" lvl="0" marL="0" rtl="0" algn="l">
              <a:spcBef>
                <a:spcPts val="400"/>
              </a:spcBef>
              <a:spcAft>
                <a:spcPts val="0"/>
              </a:spcAft>
              <a:buNone/>
            </a:pPr>
            <a:r>
              <a:t/>
            </a:r>
            <a:endParaRPr sz="1400"/>
          </a:p>
        </p:txBody>
      </p:sp>
      <p:pic>
        <p:nvPicPr>
          <p:cNvPr id="481" name="Google Shape;481;p56"/>
          <p:cNvPicPr preferRelativeResize="0"/>
          <p:nvPr/>
        </p:nvPicPr>
        <p:blipFill rotWithShape="1">
          <a:blip r:embed="rId4">
            <a:alphaModFix/>
          </a:blip>
          <a:srcRect b="29464" l="67610" r="1329" t="6967"/>
          <a:stretch/>
        </p:blipFill>
        <p:spPr>
          <a:xfrm>
            <a:off x="6282425" y="1745100"/>
            <a:ext cx="2516626" cy="3269801"/>
          </a:xfrm>
          <a:prstGeom prst="rect">
            <a:avLst/>
          </a:prstGeom>
          <a:noFill/>
          <a:ln>
            <a:noFill/>
          </a:ln>
        </p:spPr>
      </p:pic>
      <p:pic>
        <p:nvPicPr>
          <p:cNvPr id="482" name="Google Shape;482;p56"/>
          <p:cNvPicPr preferRelativeResize="0"/>
          <p:nvPr/>
        </p:nvPicPr>
        <p:blipFill>
          <a:blip r:embed="rId5">
            <a:alphaModFix/>
          </a:blip>
          <a:stretch>
            <a:fillRect/>
          </a:stretch>
        </p:blipFill>
        <p:spPr>
          <a:xfrm>
            <a:off x="6637063" y="702952"/>
            <a:ext cx="1807348" cy="9459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7"/>
          <p:cNvSpPr txBox="1"/>
          <p:nvPr>
            <p:ph type="title"/>
          </p:nvPr>
        </p:nvSpPr>
        <p:spPr>
          <a:xfrm>
            <a:off x="333992" y="159442"/>
            <a:ext cx="7893793" cy="44716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000000"/>
                </a:solidFill>
              </a:rPr>
              <a:t>Marketing and outreach alignment</a:t>
            </a:r>
            <a:endParaRPr>
              <a:solidFill>
                <a:srgbClr val="000000"/>
              </a:solidFill>
            </a:endParaRPr>
          </a:p>
        </p:txBody>
      </p:sp>
      <p:sp>
        <p:nvSpPr>
          <p:cNvPr id="488" name="Google Shape;488;p57"/>
          <p:cNvSpPr txBox="1"/>
          <p:nvPr>
            <p:ph idx="1" type="body"/>
          </p:nvPr>
        </p:nvSpPr>
        <p:spPr>
          <a:xfrm>
            <a:off x="317500" y="943425"/>
            <a:ext cx="59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solidFill>
                  <a:srgbClr val="000000"/>
                </a:solidFill>
              </a:rPr>
              <a:t>Communicate with us as much as you can about your news (we hold embargoes). We want to support your announcements</a:t>
            </a:r>
            <a:endParaRPr sz="1900">
              <a:solidFill>
                <a:srgbClr val="000000"/>
              </a:solidFill>
            </a:endParaRPr>
          </a:p>
          <a:p>
            <a:pPr indent="0" lvl="0" marL="0" rtl="0" algn="l">
              <a:spcBef>
                <a:spcPts val="400"/>
              </a:spcBef>
              <a:spcAft>
                <a:spcPts val="0"/>
              </a:spcAft>
              <a:buNone/>
            </a:pPr>
            <a:r>
              <a:rPr lang="en-US" sz="1900">
                <a:solidFill>
                  <a:srgbClr val="000000"/>
                </a:solidFill>
              </a:rPr>
              <a:t>We can offer a quote from </a:t>
            </a:r>
            <a:r>
              <a:rPr lang="en-US" sz="1900">
                <a:solidFill>
                  <a:srgbClr val="000000"/>
                </a:solidFill>
              </a:rPr>
              <a:t>John Mertic</a:t>
            </a:r>
            <a:r>
              <a:rPr lang="en-US" sz="1900">
                <a:solidFill>
                  <a:srgbClr val="000000"/>
                </a:solidFill>
              </a:rPr>
              <a:t>, if appropriate. Or we can try to have </a:t>
            </a:r>
            <a:r>
              <a:rPr lang="en-US" sz="1900">
                <a:solidFill>
                  <a:srgbClr val="000000"/>
                </a:solidFill>
              </a:rPr>
              <a:t>John</a:t>
            </a:r>
            <a:r>
              <a:rPr lang="en-US" sz="1900">
                <a:solidFill>
                  <a:srgbClr val="000000"/>
                </a:solidFill>
              </a:rPr>
              <a:t> join your briefings. We will also share your news on </a:t>
            </a:r>
            <a:r>
              <a:rPr lang="en-US" sz="1900">
                <a:solidFill>
                  <a:srgbClr val="000000"/>
                </a:solidFill>
              </a:rPr>
              <a:t>Open Mainframe Project’s</a:t>
            </a:r>
            <a:r>
              <a:rPr lang="en-US" sz="1900">
                <a:solidFill>
                  <a:srgbClr val="000000"/>
                </a:solidFill>
              </a:rPr>
              <a:t> social media channels (Twitter </a:t>
            </a:r>
            <a:r>
              <a:rPr lang="en-US" sz="1900">
                <a:solidFill>
                  <a:srgbClr val="000000"/>
                </a:solidFill>
              </a:rPr>
              <a:t>+ LinkedIn</a:t>
            </a:r>
            <a:r>
              <a:rPr lang="en-US" sz="1900">
                <a:solidFill>
                  <a:srgbClr val="000000"/>
                </a:solidFill>
              </a:rPr>
              <a:t>!)</a:t>
            </a:r>
            <a:endParaRPr sz="1900">
              <a:solidFill>
                <a:srgbClr val="000000"/>
              </a:solidFill>
            </a:endParaRPr>
          </a:p>
        </p:txBody>
      </p:sp>
      <p:pic>
        <p:nvPicPr>
          <p:cNvPr id="489" name="Google Shape;489;p57"/>
          <p:cNvPicPr preferRelativeResize="0"/>
          <p:nvPr/>
        </p:nvPicPr>
        <p:blipFill rotWithShape="1">
          <a:blip r:embed="rId3">
            <a:alphaModFix/>
          </a:blip>
          <a:srcRect b="0" l="1565" r="0" t="1078"/>
          <a:stretch/>
        </p:blipFill>
        <p:spPr>
          <a:xfrm>
            <a:off x="6387900" y="746625"/>
            <a:ext cx="2411500" cy="41864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9" name="Google Shape;199;p31"/>
          <p:cNvPicPr preferRelativeResize="0"/>
          <p:nvPr/>
        </p:nvPicPr>
        <p:blipFill>
          <a:blip r:embed="rId3">
            <a:alphaModFix/>
          </a:blip>
          <a:stretch>
            <a:fillRect/>
          </a:stretch>
        </p:blipFill>
        <p:spPr>
          <a:xfrm>
            <a:off x="-7" y="0"/>
            <a:ext cx="7691216" cy="5143501"/>
          </a:xfrm>
          <a:prstGeom prst="rect">
            <a:avLst/>
          </a:prstGeom>
          <a:noFill/>
          <a:ln>
            <a:noFill/>
          </a:ln>
        </p:spPr>
      </p:pic>
      <p:sp>
        <p:nvSpPr>
          <p:cNvPr id="200" name="Google Shape;200;p31"/>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a:t>1960s through mid 2000s</a:t>
            </a:r>
            <a:endParaRPr/>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496" name="Google Shape;496;p58"/>
          <p:cNvSpPr txBox="1"/>
          <p:nvPr>
            <p:ph type="title"/>
          </p:nvPr>
        </p:nvSpPr>
        <p:spPr>
          <a:xfrm>
            <a:off x="333992" y="159442"/>
            <a:ext cx="7893793" cy="44716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Careers in Mainframe page</a:t>
            </a:r>
            <a:endParaRPr/>
          </a:p>
        </p:txBody>
      </p:sp>
      <p:sp>
        <p:nvSpPr>
          <p:cNvPr id="497" name="Google Shape;497;p58"/>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498" name="Google Shape;498;p58"/>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Event opportunities</a:t>
            </a:r>
            <a:endParaRPr/>
          </a:p>
        </p:txBody>
      </p:sp>
      <p:sp>
        <p:nvSpPr>
          <p:cNvPr id="505" name="Google Shape;505;p59"/>
          <p:cNvSpPr txBox="1"/>
          <p:nvPr>
            <p:ph idx="1" type="body"/>
          </p:nvPr>
        </p:nvSpPr>
        <p:spPr>
          <a:xfrm>
            <a:off x="317500" y="943425"/>
            <a:ext cx="3931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members </a:t>
            </a:r>
            <a:r>
              <a:rPr lang="en-US"/>
              <a:t>receive</a:t>
            </a:r>
            <a:r>
              <a:rPr lang="en-US"/>
              <a:t> discounts on sponsorship at Open Mainframe Summit - contact us to learn more!</a:t>
            </a:r>
            <a:endParaRPr/>
          </a:p>
        </p:txBody>
      </p:sp>
      <p:pic>
        <p:nvPicPr>
          <p:cNvPr id="506" name="Google Shape;506;p59"/>
          <p:cNvPicPr preferRelativeResize="0"/>
          <p:nvPr/>
        </p:nvPicPr>
        <p:blipFill>
          <a:blip r:embed="rId3">
            <a:alphaModFix/>
          </a:blip>
          <a:stretch>
            <a:fillRect/>
          </a:stretch>
        </p:blipFill>
        <p:spPr>
          <a:xfrm>
            <a:off x="4606743" y="1578725"/>
            <a:ext cx="4000400" cy="16251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Platinum Membership</a:t>
            </a:r>
            <a:endParaRPr/>
          </a:p>
        </p:txBody>
      </p:sp>
      <p:sp>
        <p:nvSpPr>
          <p:cNvPr id="513" name="Google Shape;513;p6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Open Mainframe Project staff will also look to Platinum Members first with event and outreach opportunities, and ensure partnership with Platinum Members in relevant events.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55600" lvl="0" marL="457200" rtl="0" algn="l">
              <a:spcBef>
                <a:spcPts val="400"/>
              </a:spcBef>
              <a:spcAft>
                <a:spcPts val="0"/>
              </a:spcAft>
              <a:buSzPts val="2000"/>
              <a:buChar char="-"/>
            </a:pPr>
            <a:r>
              <a:rPr lang="en-US"/>
              <a:t>Voting seat on the Governing Board, TAC, and Marketing Committee.</a:t>
            </a:r>
            <a:endParaRPr/>
          </a:p>
          <a:p>
            <a:pPr indent="-355600" lvl="0" marL="457200" rtl="0" algn="l">
              <a:spcBef>
                <a:spcPts val="0"/>
              </a:spcBef>
              <a:spcAft>
                <a:spcPts val="0"/>
              </a:spcAft>
              <a:buSzPts val="2000"/>
              <a:buChar char="-"/>
            </a:pPr>
            <a:r>
              <a:rPr lang="en-US"/>
              <a:t>Host an Open Mainframe Project webinar and have a guest on the “I Am A Mainframer” podcast annually, if desired.</a:t>
            </a:r>
            <a:endParaRPr/>
          </a:p>
          <a:p>
            <a:pPr indent="-355600" lvl="0" marL="457200" rtl="0" algn="l">
              <a:spcBef>
                <a:spcPts val="0"/>
              </a:spcBef>
              <a:spcAft>
                <a:spcPts val="0"/>
              </a:spcAft>
              <a:buSzPts val="2000"/>
              <a:buChar char="-"/>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1"/>
          <p:cNvSpPr txBox="1"/>
          <p:nvPr>
            <p:ph idx="1" type="body"/>
          </p:nvPr>
        </p:nvSpPr>
        <p:spPr>
          <a:xfrm>
            <a:off x="317500" y="7148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2700"/>
          </a:p>
          <a:p>
            <a:pPr indent="0" lvl="0" marL="0" rtl="0" algn="l">
              <a:spcBef>
                <a:spcPts val="400"/>
              </a:spcBef>
              <a:spcAft>
                <a:spcPts val="0"/>
              </a:spcAft>
              <a:buNone/>
            </a:pPr>
            <a:r>
              <a:t/>
            </a:r>
            <a:endParaRPr sz="500"/>
          </a:p>
          <a:p>
            <a:pPr indent="0" lvl="0" marL="0" rtl="0" algn="l">
              <a:spcBef>
                <a:spcPts val="400"/>
              </a:spcBef>
              <a:spcAft>
                <a:spcPts val="0"/>
              </a:spcAft>
              <a:buNone/>
            </a:pPr>
            <a:r>
              <a:rPr lang="en-US" sz="1400"/>
              <a:t>More details at </a:t>
            </a:r>
            <a:r>
              <a:rPr lang="en-US" sz="1400" u="sng">
                <a:solidFill>
                  <a:schemeClr val="hlink"/>
                </a:solidFill>
                <a:hlinkClick r:id="rId3"/>
              </a:rPr>
              <a:t>https://linuxfoundation.org/en/join/#benefits</a:t>
            </a:r>
            <a:r>
              <a:rPr lang="en-US" sz="1400"/>
              <a:t>. Let us know how we can help connect you to these opportunities! And sign up for the </a:t>
            </a:r>
            <a:r>
              <a:rPr lang="en-US" sz="1400" u="sng">
                <a:solidFill>
                  <a:schemeClr val="hlink"/>
                </a:solidFill>
                <a:hlinkClick r:id="rId4"/>
              </a:rPr>
              <a:t>Linux Foundation newsletter</a:t>
            </a:r>
            <a:r>
              <a:rPr lang="en-US" sz="1400"/>
              <a:t> to keep on top of the activities across our 350+ hosted projects.</a:t>
            </a:r>
            <a:endParaRPr sz="1400"/>
          </a:p>
        </p:txBody>
      </p:sp>
      <p:sp>
        <p:nvSpPr>
          <p:cNvPr id="519" name="Google Shape;519;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Leveraging your Linux Foundation membership</a:t>
            </a:r>
            <a:endParaRPr/>
          </a:p>
        </p:txBody>
      </p:sp>
      <p:sp>
        <p:nvSpPr>
          <p:cNvPr id="520" name="Google Shape;520;p61"/>
          <p:cNvSpPr txBox="1"/>
          <p:nvPr>
            <p:ph idx="1" type="body"/>
          </p:nvPr>
        </p:nvSpPr>
        <p:spPr>
          <a:xfrm>
            <a:off x="317500" y="1939625"/>
            <a:ext cx="2548800" cy="27450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sz="1400"/>
              <a:t>Events Benefits</a:t>
            </a:r>
            <a:endParaRPr b="1" sz="1400"/>
          </a:p>
          <a:p>
            <a:pPr indent="-290830" lvl="0" marL="457200" rtl="0" algn="l">
              <a:spcBef>
                <a:spcPts val="400"/>
              </a:spcBef>
              <a:spcAft>
                <a:spcPts val="0"/>
              </a:spcAft>
              <a:buSzPct val="100000"/>
              <a:buChar char="•"/>
            </a:pPr>
            <a:r>
              <a:rPr lang="en-US" sz="1400"/>
              <a:t>One invite to our member-exclusive Linux Foundation Member Summit, which fosters collaboration, innovation, and partnerships among the leading projects and organizations working to drive digital transformation with open source technologies.</a:t>
            </a:r>
            <a:endParaRPr sz="1400"/>
          </a:p>
          <a:p>
            <a:pPr indent="-290830" lvl="0" marL="457200" rtl="0" algn="l">
              <a:spcBef>
                <a:spcPts val="0"/>
              </a:spcBef>
              <a:spcAft>
                <a:spcPts val="0"/>
              </a:spcAft>
              <a:buSzPct val="100000"/>
              <a:buChar char="•"/>
            </a:pPr>
            <a:r>
              <a:rPr lang="en-US" sz="1400"/>
              <a:t>Employees at your organization receive a 20% registration discount to eligible Linux Foundation events.</a:t>
            </a:r>
            <a:endParaRPr sz="1400"/>
          </a:p>
          <a:p>
            <a:pPr indent="-290830" lvl="0" marL="457200" rtl="0" algn="l">
              <a:spcBef>
                <a:spcPts val="0"/>
              </a:spcBef>
              <a:spcAft>
                <a:spcPts val="0"/>
              </a:spcAft>
              <a:buSzPct val="100000"/>
              <a:buChar char="•"/>
            </a:pPr>
            <a:r>
              <a:rPr lang="en-US" sz="1400"/>
              <a:t>A 5% Discount on Linux Foundation Event Sponsorship (7% discount on multi-event Sponsorships). Sponsorships offer a valuable way to reach the community of Open Source Developers, Engineers, C-level Executives, and more.</a:t>
            </a:r>
            <a:endParaRPr sz="1400"/>
          </a:p>
        </p:txBody>
      </p:sp>
      <p:sp>
        <p:nvSpPr>
          <p:cNvPr id="521" name="Google Shape;521;p61"/>
          <p:cNvSpPr txBox="1"/>
          <p:nvPr>
            <p:ph idx="1" type="body"/>
          </p:nvPr>
        </p:nvSpPr>
        <p:spPr>
          <a:xfrm>
            <a:off x="3141000" y="1939625"/>
            <a:ext cx="2548800" cy="24765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Clr>
                <a:schemeClr val="dk1"/>
              </a:buClr>
              <a:buSzPct val="78571"/>
              <a:buFont typeface="Arial"/>
              <a:buNone/>
            </a:pPr>
            <a:r>
              <a:rPr b="1" lang="en-US" sz="1400"/>
              <a:t>Training Benefits</a:t>
            </a:r>
            <a:endParaRPr b="1" sz="1400"/>
          </a:p>
          <a:p>
            <a:pPr indent="-290830" lvl="0" marL="457200" rtl="0" algn="l">
              <a:spcBef>
                <a:spcPts val="400"/>
              </a:spcBef>
              <a:spcAft>
                <a:spcPts val="0"/>
              </a:spcAft>
              <a:buSzPct val="100000"/>
              <a:buChar char="•"/>
            </a:pPr>
            <a:r>
              <a:rPr lang="en-US" sz="1400"/>
              <a:t>Ten coupon codes good for any eLearning, certification exam, or eLearning/exam bundle. Additional terms apply.</a:t>
            </a:r>
            <a:endParaRPr sz="1400"/>
          </a:p>
          <a:p>
            <a:pPr indent="0" lvl="0" marL="0" rtl="0" algn="l">
              <a:spcBef>
                <a:spcPts val="400"/>
              </a:spcBef>
              <a:spcAft>
                <a:spcPts val="0"/>
              </a:spcAft>
              <a:buNone/>
            </a:pPr>
            <a:r>
              <a:rPr b="1" lang="en-US" sz="1400"/>
              <a:t>Legal Benefits</a:t>
            </a:r>
            <a:endParaRPr b="1" sz="1400"/>
          </a:p>
          <a:p>
            <a:pPr indent="-290830" lvl="0" marL="457200" rtl="0" algn="l">
              <a:spcBef>
                <a:spcPts val="400"/>
              </a:spcBef>
              <a:spcAft>
                <a:spcPts val="0"/>
              </a:spcAft>
              <a:buSzPct val="100000"/>
              <a:buChar char="•"/>
            </a:pPr>
            <a:r>
              <a:rPr lang="en-US" sz="1400"/>
              <a:t>Your legal counsel’s ability to participate in bi-monthly legal calls</a:t>
            </a:r>
            <a:endParaRPr sz="1400"/>
          </a:p>
          <a:p>
            <a:pPr indent="-290830" lvl="0" marL="457200" rtl="0" algn="l">
              <a:spcBef>
                <a:spcPts val="0"/>
              </a:spcBef>
              <a:spcAft>
                <a:spcPts val="0"/>
              </a:spcAft>
              <a:buSzPct val="100000"/>
              <a:buChar char="•"/>
            </a:pPr>
            <a:r>
              <a:rPr lang="en-US" sz="1400"/>
              <a:t>One invite for your in-house counsel to LF Legal Summit, which helps connect your counsel to their peers at other member companies and advance your organization’s open source licensing, litigation, compliance, and best practices.</a:t>
            </a:r>
            <a:endParaRPr sz="1400"/>
          </a:p>
          <a:p>
            <a:pPr indent="0" lvl="0" marL="0" rtl="0" algn="l">
              <a:spcBef>
                <a:spcPts val="400"/>
              </a:spcBef>
              <a:spcAft>
                <a:spcPts val="0"/>
              </a:spcAft>
              <a:buNone/>
            </a:pPr>
            <a:r>
              <a:t/>
            </a:r>
            <a:endParaRPr b="1" sz="1400"/>
          </a:p>
        </p:txBody>
      </p:sp>
      <p:sp>
        <p:nvSpPr>
          <p:cNvPr id="522" name="Google Shape;522;p61"/>
          <p:cNvSpPr txBox="1"/>
          <p:nvPr>
            <p:ph idx="1" type="body"/>
          </p:nvPr>
        </p:nvSpPr>
        <p:spPr>
          <a:xfrm>
            <a:off x="5964500" y="1939625"/>
            <a:ext cx="2548800" cy="24765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Clr>
                <a:schemeClr val="dk1"/>
              </a:buClr>
              <a:buSzPct val="78571"/>
              <a:buFont typeface="Arial"/>
              <a:buNone/>
            </a:pPr>
            <a:r>
              <a:rPr b="1" lang="en-US" sz="1400"/>
              <a:t>Marketing Benefits</a:t>
            </a:r>
            <a:endParaRPr sz="1400"/>
          </a:p>
          <a:p>
            <a:pPr indent="-290830" lvl="0" marL="457200" rtl="0" algn="l">
              <a:spcBef>
                <a:spcPts val="400"/>
              </a:spcBef>
              <a:spcAft>
                <a:spcPts val="0"/>
              </a:spcAft>
              <a:buSzPct val="100000"/>
              <a:buChar char="•"/>
            </a:pPr>
            <a:r>
              <a:rPr lang="en-US" sz="1400"/>
              <a:t>Your company logo on the LF website</a:t>
            </a:r>
            <a:endParaRPr sz="1400"/>
          </a:p>
          <a:p>
            <a:pPr indent="-290830" lvl="0" marL="457200" rtl="0" algn="l">
              <a:spcBef>
                <a:spcPts val="0"/>
              </a:spcBef>
              <a:spcAft>
                <a:spcPts val="0"/>
              </a:spcAft>
              <a:buSzPct val="100000"/>
              <a:buChar char="•"/>
            </a:pPr>
            <a:r>
              <a:rPr lang="en-US" sz="1400"/>
              <a:t>Post one technical article about an open source project you care about to Linux.com, which has over 1 million unique visitors per month.</a:t>
            </a:r>
            <a:endParaRPr sz="1400"/>
          </a:p>
          <a:p>
            <a:pPr indent="-290830" lvl="0" marL="457200" rtl="0" algn="l">
              <a:spcBef>
                <a:spcPts val="0"/>
              </a:spcBef>
              <a:spcAft>
                <a:spcPts val="0"/>
              </a:spcAft>
              <a:buSzPct val="100000"/>
              <a:buChar char="•"/>
            </a:pPr>
            <a:r>
              <a:rPr lang="en-US" sz="1400"/>
              <a:t>Exposure through new Silver members group press release, with social media promotion.</a:t>
            </a:r>
            <a:endParaRPr sz="1400"/>
          </a:p>
          <a:p>
            <a:pPr indent="-290830" lvl="0" marL="457200" rtl="0" algn="l">
              <a:spcBef>
                <a:spcPts val="0"/>
              </a:spcBef>
              <a:spcAft>
                <a:spcPts val="0"/>
              </a:spcAft>
              <a:buSzPct val="100000"/>
              <a:buChar char="•"/>
            </a:pPr>
            <a:r>
              <a:rPr lang="en-US" sz="1400"/>
              <a:t>Have your company’s events featured on our events.linuxfoundation.org community events calendar: </a:t>
            </a:r>
            <a:r>
              <a:rPr lang="en-US" sz="1400" u="sng">
                <a:solidFill>
                  <a:schemeClr val="hlink"/>
                </a:solidFill>
                <a:hlinkClick r:id="rId5"/>
              </a:rPr>
              <a:t>https://events.linuxfoundation.org/about/community/</a:t>
            </a:r>
            <a:r>
              <a:rPr lang="en-US" sz="1400"/>
              <a:t>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b="1"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graphicFrame>
        <p:nvGraphicFramePr>
          <p:cNvPr id="527" name="Google Shape;527;p62"/>
          <p:cNvGraphicFramePr/>
          <p:nvPr/>
        </p:nvGraphicFramePr>
        <p:xfrm>
          <a:off x="455612" y="750889"/>
          <a:ext cx="3000000" cy="3000000"/>
        </p:xfrm>
        <a:graphic>
          <a:graphicData uri="http://schemas.openxmlformats.org/drawingml/2006/table">
            <a:tbl>
              <a:tblPr>
                <a:noFill/>
                <a:tableStyleId>{99A5E624-19E8-42F7-9343-A71AB25D27D1}</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528" name="Google Shape;528;p62"/>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529" name="Google Shape;529;p62"/>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530" name="Google Shape;530;p62"/>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07" name="Google Shape;207;p32"/>
          <p:cNvGrpSpPr/>
          <p:nvPr/>
        </p:nvGrpSpPr>
        <p:grpSpPr>
          <a:xfrm>
            <a:off x="55741" y="1810614"/>
            <a:ext cx="9012492" cy="2151477"/>
            <a:chOff x="448071" y="2863559"/>
            <a:chExt cx="8294213" cy="1834166"/>
          </a:xfrm>
        </p:grpSpPr>
        <p:cxnSp>
          <p:nvCxnSpPr>
            <p:cNvPr id="208" name="Google Shape;208;p32"/>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09" name="Google Shape;209;p32"/>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0" name="Google Shape;210;p32"/>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11" name="Google Shape;211;p32"/>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12" name="Google Shape;212;p32"/>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3" name="Google Shape;213;p32"/>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14" name="Google Shape;214;p32"/>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15" name="Google Shape;215;p32"/>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16" name="Google Shape;216;p32"/>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17" name="Google Shape;217;p32"/>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18" name="Google Shape;218;p32"/>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19" name="Google Shape;219;p32"/>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0" name="Google Shape;220;p32"/>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21" name="Google Shape;221;p32"/>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22" name="Google Shape;222;p32"/>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3" name="Google Shape;223;p32"/>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4" name="Google Shape;224;p32"/>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25" name="Google Shape;225;p32"/>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26" name="Google Shape;226;p32"/>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27" name="Google Shape;227;p32"/>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28" name="Google Shape;228;p32"/>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29" name="Google Shape;229;p32"/>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30" name="Google Shape;230;p32"/>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1" name="Google Shape;231;p32"/>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2" name="Google Shape;232;p32"/>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3" name="Google Shape;233;p32"/>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4" name="Google Shape;234;p32"/>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5" name="Google Shape;235;p32"/>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6" name="Google Shape;236;p32"/>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7" name="Google Shape;237;p32"/>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38" name="Google Shape;238;p32"/>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39" name="Google Shape;239;p32"/>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40" name="Google Shape;240;p32"/>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41" name="Google Shape;241;p32"/>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42" name="Google Shape;242;p32"/>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43" name="Google Shape;243;p32"/>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44" name="Google Shape;244;p32"/>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5" name="Google Shape;245;p32"/>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46" name="Google Shape;246;p32"/>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47" name="Google Shape;247;p32"/>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48" name="Google Shape;248;p32"/>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49" name="Google Shape;249;p32"/>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50" name="Google Shape;250;p32"/>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51" name="Google Shape;251;p32"/>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52" name="Google Shape;252;p32"/>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53" name="Google Shape;253;p32"/>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54" name="Google Shape;254;p32"/>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55" name="Google Shape;255;p32"/>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56" name="Google Shape;256;p32"/>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57" name="Google Shape;257;p32"/>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264" name="Google Shape;264;p33"/>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265" name="Google Shape;265;p33"/>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272" name="Google Shape;272;p34"/>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273" name="Google Shape;273;p34"/>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35"/>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280" name="Google Shape;280;p35"/>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287" name="Google Shape;287;p3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interconnected</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this can only be achieved as a community through open source.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7"/>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Build community and adoption of Open Source on the mainframe to...</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